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 SemiBold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Light"/>
      <p:regular r:id="rId39"/>
      <p:bold r:id="rId40"/>
      <p:italic r:id="rId41"/>
      <p:boldItalic r:id="rId42"/>
    </p:embeddedFont>
    <p:embeddedFont>
      <p:font typeface="Nunito Medium"/>
      <p:regular r:id="rId43"/>
      <p:bold r:id="rId44"/>
      <p:italic r:id="rId45"/>
      <p:boldItalic r:id="rId46"/>
    </p:embeddedFont>
    <p:embeddedFont>
      <p:font typeface="Merriweath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.fntdata"/><Relationship Id="rId42" Type="http://schemas.openxmlformats.org/officeDocument/2006/relationships/font" Target="fonts/MontserratLight-boldItalic.fntdata"/><Relationship Id="rId41" Type="http://schemas.openxmlformats.org/officeDocument/2006/relationships/font" Target="fonts/MontserratLight-italic.fntdata"/><Relationship Id="rId44" Type="http://schemas.openxmlformats.org/officeDocument/2006/relationships/font" Target="fonts/NunitoMedium-bold.fntdata"/><Relationship Id="rId43" Type="http://schemas.openxmlformats.org/officeDocument/2006/relationships/font" Target="fonts/NunitoMedium-regular.fntdata"/><Relationship Id="rId46" Type="http://schemas.openxmlformats.org/officeDocument/2006/relationships/font" Target="fonts/NunitoMedium-boldItalic.fntdata"/><Relationship Id="rId45" Type="http://schemas.openxmlformats.org/officeDocument/2006/relationships/font" Target="fonts/Nuni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MontserratSemiBold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MontserratLight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SemiBold-bold.fntdata"/><Relationship Id="rId27" Type="http://schemas.openxmlformats.org/officeDocument/2006/relationships/font" Target="fonts/MontserratSemiBold-regular.fntdata"/><Relationship Id="rId29" Type="http://schemas.openxmlformats.org/officeDocument/2006/relationships/font" Target="fonts/MontserratSemiBold-italic.fntdata"/><Relationship Id="rId5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e78cbae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4e78cbae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e78cbaefe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the interfaces are different (due to customization for enterprise use and custom courses)</a:t>
            </a:r>
            <a:endParaRPr/>
          </a:p>
        </p:txBody>
      </p:sp>
      <p:sp>
        <p:nvSpPr>
          <p:cNvPr id="232" name="Google Shape;232;g24e78cbaefe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e78cbaefe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e78cbaefe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e78cbaefe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4e78cbaefe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e78cbaefe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each one in a bit more details and how some of them are stateless</a:t>
            </a:r>
            <a:endParaRPr/>
          </a:p>
        </p:txBody>
      </p:sp>
      <p:sp>
        <p:nvSpPr>
          <p:cNvPr id="260" name="Google Shape;260;g24e78cbaefe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e78cbaefe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why the 12 type bits are important used in Query Engine and analysis for policies</a:t>
            </a:r>
            <a:endParaRPr/>
          </a:p>
        </p:txBody>
      </p:sp>
      <p:sp>
        <p:nvSpPr>
          <p:cNvPr id="274" name="Google Shape;274;g24e78cbaefe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e78cbaefe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functions (not necessary a function for each thing but rather modules)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Don't communicate by sharing memory; share memory by communicating</a:t>
            </a:r>
            <a:endParaRPr/>
          </a:p>
        </p:txBody>
      </p:sp>
      <p:sp>
        <p:nvSpPr>
          <p:cNvPr id="280" name="Google Shape;280;g24e78cbaefe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e78cbaefe_0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4e78cbaefe_0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e78cbaefe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services talk to each other, some don't,  other are just to compute </a:t>
            </a:r>
            <a:endParaRPr/>
          </a:p>
        </p:txBody>
      </p:sp>
      <p:sp>
        <p:nvSpPr>
          <p:cNvPr id="303" name="Google Shape;303;g24e78cbaefe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e78cbaefe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4e78cbaefe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e78cbaefe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databases are a good fit for microservices because they are designed to be flexible, scalable, and fault-tolerant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horizontally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performance of microservices applications by reducing the amount of data that needs to be transferred between the application and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4e78cbaefe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e78cbaef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Organized in the same way the documentation is organized</a:t>
            </a:r>
            <a:endParaRPr/>
          </a:p>
        </p:txBody>
      </p:sp>
      <p:sp>
        <p:nvSpPr>
          <p:cNvPr id="150" name="Google Shape;150;g24e78cbaef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e78cbaefe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4e78cbaefe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e78cbaefe_0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4e78cbaefe_0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e78cbaef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4e78cbaef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e78cbaef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some numbers on the industry to showcase its importance and that there is an investment in the field we are working on</a:t>
            </a:r>
            <a:endParaRPr/>
          </a:p>
        </p:txBody>
      </p:sp>
      <p:sp>
        <p:nvSpPr>
          <p:cNvPr id="172" name="Google Shape;172;g24e78cbaef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e78cbaefe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mission and vision to the platform to underline the proposed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4e78cbaefe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e78cbaef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some examples on the overwhelming resource and platforms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education and work is a smaller gap than higher education and schools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investment due to lack of importance and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tooling gaps and flaws</a:t>
            </a:r>
            <a:endParaRPr/>
          </a:p>
        </p:txBody>
      </p:sp>
      <p:sp>
        <p:nvSpPr>
          <p:cNvPr id="195" name="Google Shape;195;g24e78cbaefe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e78cbaefe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4e78cbaefe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e78cbaef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4e78cbaef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e78cbaef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since education should not be a closed off technology it should be for everyone and from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 platform for fully managed solution</a:t>
            </a:r>
            <a:endParaRPr/>
          </a:p>
        </p:txBody>
      </p:sp>
      <p:sp>
        <p:nvSpPr>
          <p:cNvPr id="223" name="Google Shape;223;g24e78cbaef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/>
          <p:nvPr>
            <p:ph idx="2" type="pic"/>
          </p:nvPr>
        </p:nvSpPr>
        <p:spPr>
          <a:xfrm>
            <a:off x="6064373" y="709124"/>
            <a:ext cx="2165100" cy="21666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/>
          <p:nvPr>
            <p:ph idx="2" type="pic"/>
          </p:nvPr>
        </p:nvSpPr>
        <p:spPr>
          <a:xfrm>
            <a:off x="3025372" y="671511"/>
            <a:ext cx="5300700" cy="3456300"/>
          </a:xfrm>
          <a:prstGeom prst="roundRect">
            <a:avLst>
              <a:gd fmla="val 684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PPTMON slide">
  <p:cSld name="21_PPTMON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/>
          <p:nvPr>
            <p:ph idx="2" type="pic"/>
          </p:nvPr>
        </p:nvSpPr>
        <p:spPr>
          <a:xfrm>
            <a:off x="906074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26"/>
          <p:cNvSpPr/>
          <p:nvPr>
            <p:ph idx="3" type="pic"/>
          </p:nvPr>
        </p:nvSpPr>
        <p:spPr>
          <a:xfrm>
            <a:off x="2801646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26"/>
          <p:cNvSpPr/>
          <p:nvPr>
            <p:ph idx="4" type="pic"/>
          </p:nvPr>
        </p:nvSpPr>
        <p:spPr>
          <a:xfrm>
            <a:off x="4697219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26"/>
          <p:cNvSpPr/>
          <p:nvPr>
            <p:ph idx="5" type="pic"/>
          </p:nvPr>
        </p:nvSpPr>
        <p:spPr>
          <a:xfrm>
            <a:off x="6592790" y="1658619"/>
            <a:ext cx="1645200" cy="1646100"/>
          </a:xfrm>
          <a:prstGeom prst="roundRect">
            <a:avLst>
              <a:gd fmla="val 3942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/>
          <p:nvPr>
            <p:ph idx="2" type="pic"/>
          </p:nvPr>
        </p:nvSpPr>
        <p:spPr>
          <a:xfrm>
            <a:off x="5605756" y="1169414"/>
            <a:ext cx="2803200" cy="2804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8" name="Google Shape;128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/>
          <p:nvPr>
            <p:ph idx="2" type="pic"/>
          </p:nvPr>
        </p:nvSpPr>
        <p:spPr>
          <a:xfrm>
            <a:off x="1252736" y="687517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5114926" y="687517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1252736" y="2748986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5114926" y="2748986"/>
            <a:ext cx="980400" cy="981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6" name="Google Shape;136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>
            <a:hlinkClick r:id="rId5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PPTMON slide">
  <p:cSld name="20_PPTMON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310346" y="5162306"/>
            <a:ext cx="1679401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>
            <a:hlinkClick r:id="rId4"/>
          </p:cNvPr>
          <p:cNvSpPr txBox="1"/>
          <p:nvPr/>
        </p:nvSpPr>
        <p:spPr>
          <a:xfrm>
            <a:off x="3154251" y="5189659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mgOn7xu_X-oMlHz3yWms3Xk2ZImrF4PKgl5lkiCZEI0/edit?usp=sharing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/>
        </p:nvSpPr>
        <p:spPr>
          <a:xfrm>
            <a:off x="1809752" y="1935385"/>
            <a:ext cx="5524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EduCare</a:t>
            </a:r>
            <a:endParaRPr b="1" sz="3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1809749" y="2780378"/>
            <a:ext cx="5524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Smart Unified Educational Platform</a:t>
            </a:r>
            <a:endParaRPr sz="1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/>
          <p:nvPr/>
        </p:nvSpPr>
        <p:spPr>
          <a:xfrm>
            <a:off x="5901185" y="535886"/>
            <a:ext cx="2491500" cy="4071600"/>
          </a:xfrm>
          <a:prstGeom prst="roundRect">
            <a:avLst>
              <a:gd fmla="val 4209" name="adj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747E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1877590" y="2000936"/>
            <a:ext cx="3652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Build using React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Reactive Dashboard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Well-Designed UI and Good User </a:t>
            </a: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Experience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1888546" y="1527517"/>
            <a:ext cx="371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Modern Platform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749906" y="1429187"/>
            <a:ext cx="937200" cy="937200"/>
          </a:xfrm>
          <a:prstGeom prst="ellipse">
            <a:avLst/>
          </a:prstGeom>
          <a:solidFill>
            <a:schemeClr val="lt1">
              <a:alpha val="14900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8" name="Google Shape;238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57" l="0" r="0" t="1057"/>
          <a:stretch/>
        </p:blipFill>
        <p:spPr>
          <a:xfrm>
            <a:off x="5537338" y="2571750"/>
            <a:ext cx="3219300" cy="16371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39" name="Google Shape;239;p3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200" l="0" r="0" t="1200"/>
          <a:stretch/>
        </p:blipFill>
        <p:spPr>
          <a:xfrm>
            <a:off x="5537338" y="729300"/>
            <a:ext cx="3219300" cy="16371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513" y="1609774"/>
            <a:ext cx="575975" cy="57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/>
        </p:nvSpPr>
        <p:spPr>
          <a:xfrm>
            <a:off x="1254340" y="2484436"/>
            <a:ext cx="3652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Upload any type of files.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Suggest where the file should be stored, in which folder.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 Light"/>
              <a:buChar char="●"/>
            </a:pPr>
            <a:r>
              <a:rPr lang="en"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 a large quota for each user.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1265296" y="2011017"/>
            <a:ext cx="371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Resources and Asset </a:t>
            </a: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Management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126656" y="1912687"/>
            <a:ext cx="937200" cy="937200"/>
          </a:xfrm>
          <a:prstGeom prst="ellipse">
            <a:avLst/>
          </a:prstGeom>
          <a:solidFill>
            <a:schemeClr val="lt1">
              <a:alpha val="14900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8" name="Google Shape;24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418" r="0" t="0"/>
          <a:stretch/>
        </p:blipFill>
        <p:spPr>
          <a:xfrm>
            <a:off x="5117900" y="1063500"/>
            <a:ext cx="3897600" cy="3016500"/>
          </a:xfrm>
          <a:prstGeom prst="roundRect">
            <a:avLst>
              <a:gd fmla="val 2664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722" y="2153978"/>
            <a:ext cx="447050" cy="45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077" y="563606"/>
            <a:ext cx="6458550" cy="4016288"/>
          </a:xfrm>
          <a:prstGeom prst="rect">
            <a:avLst/>
          </a:prstGeom>
          <a:noFill/>
          <a:ln>
            <a:noFill/>
          </a:ln>
          <a:effectLst>
            <a:outerShdw blurRad="38100" sx="101000" rotWithShape="0" algn="ctr" sy="101000">
              <a:srgbClr val="000000">
                <a:alpha val="22750"/>
              </a:srgbClr>
            </a:outerShdw>
          </a:effectLst>
        </p:spPr>
      </p:pic>
      <p:sp>
        <p:nvSpPr>
          <p:cNvPr id="255" name="Google Shape;255;p41"/>
          <p:cNvSpPr txBox="1"/>
          <p:nvPr/>
        </p:nvSpPr>
        <p:spPr>
          <a:xfrm>
            <a:off x="444499" y="1005302"/>
            <a:ext cx="231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Dashboards</a:t>
            </a:r>
            <a:endParaRPr sz="1100"/>
          </a:p>
        </p:txBody>
      </p:sp>
      <p:sp>
        <p:nvSpPr>
          <p:cNvPr id="256" name="Google Shape;256;p41"/>
          <p:cNvSpPr txBox="1"/>
          <p:nvPr/>
        </p:nvSpPr>
        <p:spPr>
          <a:xfrm>
            <a:off x="444499" y="1434350"/>
            <a:ext cx="231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Dashboards for tasks, progress, and others.</a:t>
            </a:r>
            <a:endParaRPr sz="1600"/>
          </a:p>
        </p:txBody>
      </p:sp>
      <p:pic>
        <p:nvPicPr>
          <p:cNvPr id="257" name="Google Shape;257;p4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1420" r="0" t="0"/>
          <a:stretch/>
        </p:blipFill>
        <p:spPr>
          <a:xfrm>
            <a:off x="3022997" y="671511"/>
            <a:ext cx="5300700" cy="3456300"/>
          </a:xfrm>
          <a:prstGeom prst="roundRect">
            <a:avLst>
              <a:gd fmla="val 684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1504950" y="859900"/>
            <a:ext cx="64398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Platform Entities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400" y="1763802"/>
            <a:ext cx="261925" cy="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/>
          <p:nvPr/>
        </p:nvSpPr>
        <p:spPr>
          <a:xfrm>
            <a:off x="2525111" y="1686700"/>
            <a:ext cx="958500" cy="8202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3607612" y="1676038"/>
            <a:ext cx="899700" cy="8415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Course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1672" y="1800688"/>
            <a:ext cx="387695" cy="3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/>
          <p:nvPr/>
        </p:nvSpPr>
        <p:spPr>
          <a:xfrm>
            <a:off x="5713800" y="1697350"/>
            <a:ext cx="1210800" cy="8202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6176" y="1850237"/>
            <a:ext cx="261900" cy="3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2956" y="1845040"/>
            <a:ext cx="328800" cy="323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/>
          <p:nvPr/>
        </p:nvSpPr>
        <p:spPr>
          <a:xfrm>
            <a:off x="4631311" y="1686700"/>
            <a:ext cx="958500" cy="8202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</a:t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3702" y="1787222"/>
            <a:ext cx="273721" cy="3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166075" y="222000"/>
            <a:ext cx="423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 Generated ID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565350" y="2400925"/>
            <a:ext cx="80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140 bits consisting of 128 bit for a UUID (v4) and 12 bit for the Entity Type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/>
          <p:nvPr/>
        </p:nvSpPr>
        <p:spPr>
          <a:xfrm>
            <a:off x="6332925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3825588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4" name="Google Shape;284;p44"/>
          <p:cNvSpPr/>
          <p:nvPr/>
        </p:nvSpPr>
        <p:spPr>
          <a:xfrm>
            <a:off x="1407762" y="859900"/>
            <a:ext cx="66264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System Architecture Principles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5" name="Google Shape;285;p44"/>
          <p:cNvSpPr/>
          <p:nvPr/>
        </p:nvSpPr>
        <p:spPr>
          <a:xfrm>
            <a:off x="1318283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1497211" y="2960824"/>
            <a:ext cx="14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Containers and Serverless Architecture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6511871" y="2960837"/>
            <a:ext cx="1432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Operational work is minimal with low cost and high performance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4004562" y="3053224"/>
            <a:ext cx="143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Well defined Interfaces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5752" y="2380882"/>
            <a:ext cx="330376" cy="4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7250" y="2352449"/>
            <a:ext cx="422051" cy="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8439" y="2380866"/>
            <a:ext cx="330375" cy="38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/>
        </p:nvSpPr>
        <p:spPr>
          <a:xfrm>
            <a:off x="2243025" y="1269875"/>
            <a:ext cx="4359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Communication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2572513" y="239122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Communication is through Interfaces (APIs) or Message Brokers.</a:t>
            </a:r>
            <a:endParaRPr sz="1100"/>
          </a:p>
        </p:txBody>
      </p:sp>
      <p:sp>
        <p:nvSpPr>
          <p:cNvPr id="298" name="Google Shape;298;p45"/>
          <p:cNvSpPr/>
          <p:nvPr/>
        </p:nvSpPr>
        <p:spPr>
          <a:xfrm>
            <a:off x="2572520" y="19953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sz="1100"/>
          </a:p>
        </p:txBody>
      </p:sp>
      <p:sp>
        <p:nvSpPr>
          <p:cNvPr id="299" name="Google Shape;299;p45"/>
          <p:cNvSpPr/>
          <p:nvPr/>
        </p:nvSpPr>
        <p:spPr>
          <a:xfrm>
            <a:off x="4600319" y="19953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01.</a:t>
            </a:r>
            <a:endParaRPr sz="1100"/>
          </a:p>
        </p:txBody>
      </p:sp>
      <p:sp>
        <p:nvSpPr>
          <p:cNvPr id="300" name="Google Shape;300;p45"/>
          <p:cNvSpPr/>
          <p:nvPr/>
        </p:nvSpPr>
        <p:spPr>
          <a:xfrm>
            <a:off x="4600300" y="239122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Verification and Authorization is done JWT.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/>
        </p:nvSpPr>
        <p:spPr>
          <a:xfrm>
            <a:off x="2236175" y="612375"/>
            <a:ext cx="4359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Big Picture</a:t>
            </a:r>
            <a:endParaRPr b="1" sz="2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363" y="1170875"/>
            <a:ext cx="6208921" cy="38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/>
          <p:nvPr/>
        </p:nvSpPr>
        <p:spPr>
          <a:xfrm>
            <a:off x="83850" y="1322432"/>
            <a:ext cx="37809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 Diagram sample</a:t>
            </a:r>
            <a:endParaRPr sz="1700"/>
          </a:p>
        </p:txBody>
      </p:sp>
      <p:pic>
        <p:nvPicPr>
          <p:cNvPr id="312" name="Google Shape;312;p47"/>
          <p:cNvPicPr preferRelativeResize="0"/>
          <p:nvPr/>
        </p:nvPicPr>
        <p:blipFill rotWithShape="1">
          <a:blip r:embed="rId3">
            <a:alphaModFix/>
          </a:blip>
          <a:srcRect b="0" l="0" r="0" t="24179"/>
          <a:stretch/>
        </p:blipFill>
        <p:spPr>
          <a:xfrm>
            <a:off x="4617274" y="0"/>
            <a:ext cx="45267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/>
          <p:nvPr/>
        </p:nvSpPr>
        <p:spPr>
          <a:xfrm>
            <a:off x="83851" y="1322456"/>
            <a:ext cx="30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Database Design</a:t>
            </a:r>
            <a:endParaRPr sz="1100"/>
          </a:p>
        </p:txBody>
      </p:sp>
      <p:sp>
        <p:nvSpPr>
          <p:cNvPr id="318" name="Google Shape;318;p48"/>
          <p:cNvSpPr/>
          <p:nvPr/>
        </p:nvSpPr>
        <p:spPr>
          <a:xfrm>
            <a:off x="83850" y="1762899"/>
            <a:ext cx="30240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Databases are logically connected through relationships, but physically disconnected for efficiency, reliability, data ownership, and isolation purposes.</a:t>
            </a:r>
            <a:endParaRPr sz="1700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450" y="169250"/>
            <a:ext cx="162877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475" y="3537275"/>
            <a:ext cx="42957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475" y="455000"/>
            <a:ext cx="16287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1167328" y="2262345"/>
            <a:ext cx="309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 Statement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Proposed Solution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797526" y="2008424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1304733" y="2008424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5100258" y="2262345"/>
            <a:ext cx="30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Programming Languages, Tools, API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Main functionality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Features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4730456" y="2008424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5237663" y="2008424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1167328" y="3491453"/>
            <a:ext cx="3093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Approach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Tools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Features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Samples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797526" y="3237532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1304733" y="3237582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Testing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5100258" y="3491453"/>
            <a:ext cx="309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Conclusions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Light"/>
              <a:buChar char="●"/>
            </a:pPr>
            <a:r>
              <a:rPr lang="en" sz="9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Growth Areas</a:t>
            </a:r>
            <a:endParaRPr sz="9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4730456" y="3237532"/>
            <a:ext cx="77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03.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5237663" y="3237532"/>
            <a:ext cx="310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 and future work</a:t>
            </a:r>
            <a:endParaRPr b="1" sz="1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945150" y="1173400"/>
            <a:ext cx="66939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Contents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2081018" y="2156252"/>
            <a:ext cx="498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/>
        </p:nvSpPr>
        <p:spPr>
          <a:xfrm>
            <a:off x="74292" y="820701"/>
            <a:ext cx="498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References</a:t>
            </a:r>
            <a:endParaRPr sz="1100"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392" y="1261925"/>
            <a:ext cx="3782808" cy="378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/>
        </p:nvSpPr>
        <p:spPr>
          <a:xfrm>
            <a:off x="2762250" y="2029294"/>
            <a:ext cx="3619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33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5" name="Google Shape;175;p33"/>
          <p:cNvSpPr txBox="1"/>
          <p:nvPr/>
        </p:nvSpPr>
        <p:spPr>
          <a:xfrm>
            <a:off x="3088051" y="636506"/>
            <a:ext cx="29679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 Educational Industry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898695" y="3371233"/>
            <a:ext cx="1685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1000+</a:t>
            </a:r>
            <a:endParaRPr sz="1100"/>
          </a:p>
        </p:txBody>
      </p:sp>
      <p:sp>
        <p:nvSpPr>
          <p:cNvPr id="177" name="Google Shape;177;p33"/>
          <p:cNvSpPr txBox="1"/>
          <p:nvPr/>
        </p:nvSpPr>
        <p:spPr>
          <a:xfrm>
            <a:off x="898695" y="4067024"/>
            <a:ext cx="16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Platforms</a:t>
            </a:r>
            <a:endParaRPr sz="1100"/>
          </a:p>
        </p:txBody>
      </p:sp>
      <p:sp>
        <p:nvSpPr>
          <p:cNvPr id="178" name="Google Shape;178;p33"/>
          <p:cNvSpPr txBox="1"/>
          <p:nvPr/>
        </p:nvSpPr>
        <p:spPr>
          <a:xfrm>
            <a:off x="2785669" y="3371233"/>
            <a:ext cx="1685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</a:t>
            </a: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1.1B</a:t>
            </a:r>
            <a:endParaRPr sz="1100"/>
          </a:p>
        </p:txBody>
      </p:sp>
      <p:sp>
        <p:nvSpPr>
          <p:cNvPr id="179" name="Google Shape;179;p33"/>
          <p:cNvSpPr txBox="1"/>
          <p:nvPr/>
        </p:nvSpPr>
        <p:spPr>
          <a:xfrm>
            <a:off x="2785669" y="4067024"/>
            <a:ext cx="16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Students (online)</a:t>
            </a:r>
            <a:endParaRPr sz="1100"/>
          </a:p>
        </p:txBody>
      </p:sp>
      <p:sp>
        <p:nvSpPr>
          <p:cNvPr id="180" name="Google Shape;180;p33"/>
          <p:cNvSpPr txBox="1"/>
          <p:nvPr/>
        </p:nvSpPr>
        <p:spPr>
          <a:xfrm>
            <a:off x="4672643" y="3371233"/>
            <a:ext cx="1685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+$199B</a:t>
            </a:r>
            <a:endParaRPr sz="1100"/>
          </a:p>
        </p:txBody>
      </p:sp>
      <p:sp>
        <p:nvSpPr>
          <p:cNvPr id="181" name="Google Shape;181;p33"/>
          <p:cNvSpPr txBox="1"/>
          <p:nvPr/>
        </p:nvSpPr>
        <p:spPr>
          <a:xfrm>
            <a:off x="4672643" y="4067024"/>
            <a:ext cx="168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Value Now</a:t>
            </a:r>
            <a:endParaRPr sz="1100"/>
          </a:p>
        </p:txBody>
      </p:sp>
      <p:sp>
        <p:nvSpPr>
          <p:cNvPr id="182" name="Google Shape;182;p33"/>
          <p:cNvSpPr txBox="1"/>
          <p:nvPr/>
        </p:nvSpPr>
        <p:spPr>
          <a:xfrm>
            <a:off x="6559625" y="3371225"/>
            <a:ext cx="2253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+$</a:t>
            </a: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602B</a:t>
            </a:r>
            <a:endParaRPr sz="1100"/>
          </a:p>
        </p:txBody>
      </p:sp>
      <p:sp>
        <p:nvSpPr>
          <p:cNvPr id="183" name="Google Shape;183;p33"/>
          <p:cNvSpPr txBox="1"/>
          <p:nvPr/>
        </p:nvSpPr>
        <p:spPr>
          <a:xfrm>
            <a:off x="6559627" y="4067025"/>
            <a:ext cx="22536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Value By 2030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/>
        </p:nvSpPr>
        <p:spPr>
          <a:xfrm>
            <a:off x="1037096" y="842969"/>
            <a:ext cx="247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3606902" y="681357"/>
            <a:ext cx="4500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Empower learners of all ages to reach their full potential through accessible, engaging, and effective educational experiences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37096" y="3205374"/>
            <a:ext cx="247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Mission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1" name="Google Shape;191;p34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92" name="Google Shape;192;p34"/>
          <p:cNvSpPr txBox="1"/>
          <p:nvPr/>
        </p:nvSpPr>
        <p:spPr>
          <a:xfrm>
            <a:off x="3606902" y="2905157"/>
            <a:ext cx="4500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Unified educational platform that provides the necessary modern tools to be able to collaborate, </a:t>
            </a:r>
            <a:r>
              <a:rPr b="1" lang="en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organize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, and search for knowledge with ease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/>
          <p:nvPr/>
        </p:nvSpPr>
        <p:spPr>
          <a:xfrm>
            <a:off x="1504950" y="2689915"/>
            <a:ext cx="23835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Too many platforms and Overwhelming Resource</a:t>
            </a:r>
            <a:endParaRPr sz="1100"/>
          </a:p>
        </p:txBody>
      </p:sp>
      <p:sp>
        <p:nvSpPr>
          <p:cNvPr id="198" name="Google Shape;198;p35"/>
          <p:cNvSpPr/>
          <p:nvPr/>
        </p:nvSpPr>
        <p:spPr>
          <a:xfrm>
            <a:off x="1504960" y="2164885"/>
            <a:ext cx="23835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00.</a:t>
            </a:r>
            <a:endParaRPr sz="1100"/>
          </a:p>
        </p:txBody>
      </p:sp>
      <p:sp>
        <p:nvSpPr>
          <p:cNvPr id="199" name="Google Shape;199;p35"/>
          <p:cNvSpPr/>
          <p:nvPr/>
        </p:nvSpPr>
        <p:spPr>
          <a:xfrm>
            <a:off x="5966518" y="2164884"/>
            <a:ext cx="1672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r>
              <a:rPr b="1" lang="en" sz="2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100"/>
          </a:p>
        </p:txBody>
      </p:sp>
      <p:sp>
        <p:nvSpPr>
          <p:cNvPr id="200" name="Google Shape;200;p35"/>
          <p:cNvSpPr/>
          <p:nvPr/>
        </p:nvSpPr>
        <p:spPr>
          <a:xfrm>
            <a:off x="1504948" y="1108476"/>
            <a:ext cx="6134100" cy="551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5966550" y="2557275"/>
            <a:ext cx="16725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Organize assets, 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course</a:t>
            </a:r>
            <a:r>
              <a:rPr b="1" lang="en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and user tasks</a:t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/>
          <p:nvPr/>
        </p:nvSpPr>
        <p:spPr>
          <a:xfrm>
            <a:off x="1318283" y="766428"/>
            <a:ext cx="65073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Proposed Solution 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" name="Google Shape;207;p36"/>
          <p:cNvSpPr/>
          <p:nvPr/>
        </p:nvSpPr>
        <p:spPr>
          <a:xfrm>
            <a:off x="1318283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36"/>
          <p:cNvSpPr/>
          <p:nvPr/>
        </p:nvSpPr>
        <p:spPr>
          <a:xfrm>
            <a:off x="3676650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36"/>
          <p:cNvSpPr/>
          <p:nvPr/>
        </p:nvSpPr>
        <p:spPr>
          <a:xfrm>
            <a:off x="6035017" y="1536809"/>
            <a:ext cx="1790700" cy="2840400"/>
          </a:xfrm>
          <a:prstGeom prst="roundRect">
            <a:avLst>
              <a:gd fmla="val 4965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6213952" y="2960887"/>
            <a:ext cx="14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Asset Upload organizing 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suggestions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1497211" y="2960824"/>
            <a:ext cx="1432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Secure, Reliable, and Efficient Unified Platform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636" y="2161151"/>
            <a:ext cx="463975" cy="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/>
        </p:nvSpPr>
        <p:spPr>
          <a:xfrm>
            <a:off x="3855596" y="2960837"/>
            <a:ext cx="14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Tools for sharing and organizing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975" y="2161150"/>
            <a:ext cx="612050" cy="4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831" y="2161161"/>
            <a:ext cx="515050" cy="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2320175" y="2029300"/>
            <a:ext cx="4353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Implementation</a:t>
            </a:r>
            <a:endParaRPr b="1" sz="3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2314134" y="1980227"/>
            <a:ext cx="769200" cy="7692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00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957550" y="2868425"/>
            <a:ext cx="348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1504948" y="1078098"/>
            <a:ext cx="6134100" cy="422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Programming Languages, Tools, API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6060684" y="1980227"/>
            <a:ext cx="769200" cy="7692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38"/>
          <p:cNvSpPr/>
          <p:nvPr/>
        </p:nvSpPr>
        <p:spPr>
          <a:xfrm>
            <a:off x="4704075" y="2868413"/>
            <a:ext cx="348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Back-End</a:t>
            </a:r>
            <a:endParaRPr b="1" sz="1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